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5"/>
  </p:notesMasterIdLst>
  <p:sldIdLst>
    <p:sldId id="416" r:id="rId2"/>
    <p:sldId id="417" r:id="rId3"/>
    <p:sldId id="418" r:id="rId4"/>
    <p:sldId id="420" r:id="rId5"/>
    <p:sldId id="421" r:id="rId6"/>
    <p:sldId id="422" r:id="rId7"/>
    <p:sldId id="423" r:id="rId8"/>
    <p:sldId id="429" r:id="rId9"/>
    <p:sldId id="430" r:id="rId10"/>
    <p:sldId id="428" r:id="rId11"/>
    <p:sldId id="427" r:id="rId12"/>
    <p:sldId id="426" r:id="rId13"/>
    <p:sldId id="424" r:id="rId14"/>
    <p:sldId id="433" r:id="rId15"/>
    <p:sldId id="434" r:id="rId16"/>
    <p:sldId id="437" r:id="rId17"/>
    <p:sldId id="443" r:id="rId18"/>
    <p:sldId id="436" r:id="rId19"/>
    <p:sldId id="438" r:id="rId20"/>
    <p:sldId id="439" r:id="rId21"/>
    <p:sldId id="440" r:id="rId22"/>
    <p:sldId id="441" r:id="rId23"/>
    <p:sldId id="44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08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edium.com/the-downlinq/you-only-look-twice-multi-scale-object-detection-in-satellite-imagery-with-convolutional-neural-38dad1cf757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zhihu.com/question/26987790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zhuanlan.zhihu.com/p/42604735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9E132A3-39BB-DD83-8844-2653F3FC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85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YOLOv8</a:t>
            </a:r>
            <a:endParaRPr lang="en-US"/>
          </a:p>
        </p:txBody>
      </p:sp>
      <p:pic>
        <p:nvPicPr>
          <p:cNvPr id="7" name="Picture 7" descr="Calendar&#10;&#10;Description automatically generated">
            <a:extLst>
              <a:ext uri="{FF2B5EF4-FFF2-40B4-BE49-F238E27FC236}">
                <a16:creationId xmlns:a16="http://schemas.microsoft.com/office/drawing/2014/main" id="{32744A75-CE8B-AC46-C2C9-8480D85C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3" y="3017918"/>
            <a:ext cx="5865997" cy="2636002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A6C002F3-F4B1-A7AC-04D2-FDB13F036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6633" y="552397"/>
            <a:ext cx="5130799" cy="1689100"/>
          </a:xfrm>
          <a:prstGeom prst="rect">
            <a:avLst/>
          </a:prstGeom>
        </p:spPr>
      </p:pic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CE75B71B-D5BF-84E2-A2C2-01F54FF4A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1" r="43520"/>
          <a:stretch/>
        </p:blipFill>
        <p:spPr>
          <a:xfrm>
            <a:off x="7158788" y="1823363"/>
            <a:ext cx="3922295" cy="38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0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SAHI_YOLOv8</a:t>
            </a:r>
            <a:endParaRPr lang="en-US"/>
          </a:p>
        </p:txBody>
      </p:sp>
      <p:pic>
        <p:nvPicPr>
          <p:cNvPr id="9" name="Picture 9" descr="Calendar&#10;&#10;Description automatically generated">
            <a:extLst>
              <a:ext uri="{FF2B5EF4-FFF2-40B4-BE49-F238E27FC236}">
                <a16:creationId xmlns:a16="http://schemas.microsoft.com/office/drawing/2014/main" id="{B273FC35-EAFA-F3E1-0A41-3F174ADD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3" y="3017918"/>
            <a:ext cx="5819248" cy="261262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92AD1A-B350-07BE-8CD1-F6D1220AA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0209" y="552397"/>
            <a:ext cx="5130799" cy="1689100"/>
          </a:xfrm>
          <a:prstGeom prst="rect">
            <a:avLst/>
          </a:prstGeom>
        </p:spPr>
      </p:pic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BD66A92F-11A6-5218-15B2-0A8F98464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6" r="43675"/>
          <a:stretch/>
        </p:blipFill>
        <p:spPr>
          <a:xfrm>
            <a:off x="7062535" y="1917050"/>
            <a:ext cx="3802433" cy="37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68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Train_YOLOv8x_epochs5</a:t>
            </a:r>
            <a:r>
              <a:rPr lang="en-US" altLang="zh-CN" dirty="0">
                <a:ea typeface="+mn-lt"/>
                <a:cs typeface="+mn-lt"/>
              </a:rPr>
              <a:t>0</a:t>
            </a:r>
            <a:endParaRPr lang="en-US" dirty="0"/>
          </a:p>
        </p:txBody>
      </p:sp>
      <p:pic>
        <p:nvPicPr>
          <p:cNvPr id="6" name="Picture 6" descr="Calendar&#10;&#10;Description automatically generated">
            <a:extLst>
              <a:ext uri="{FF2B5EF4-FFF2-40B4-BE49-F238E27FC236}">
                <a16:creationId xmlns:a16="http://schemas.microsoft.com/office/drawing/2014/main" id="{35AA036E-E546-C829-863C-71263FAA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05" y="3014105"/>
            <a:ext cx="5800310" cy="2607326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C533684-3DCE-95C6-F04A-FBFBCCB7B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0210" y="552397"/>
            <a:ext cx="5130799" cy="1689100"/>
          </a:xfrm>
          <a:prstGeom prst="rect">
            <a:avLst/>
          </a:prstGeom>
        </p:spPr>
      </p:pic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365BD2B7-F64F-4B50-6239-9CADBC8B7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6" r="43365"/>
          <a:stretch/>
        </p:blipFill>
        <p:spPr>
          <a:xfrm>
            <a:off x="7038021" y="2072958"/>
            <a:ext cx="3802432" cy="35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9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11F29BCA-B312-6AD0-1313-7356EE4C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11" y="3017416"/>
            <a:ext cx="5856051" cy="2611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Train_YOLOv8x_epochs53_SAHI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6FC6A70-0164-10D3-98DF-58E95DC53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0211" y="552397"/>
            <a:ext cx="5130799" cy="1689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DFE17DC-2B15-D00D-6262-AD81E821B3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r="26468"/>
          <a:stretch/>
        </p:blipFill>
        <p:spPr>
          <a:xfrm>
            <a:off x="7122693" y="2140761"/>
            <a:ext cx="3717760" cy="34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839878" y="3992284"/>
            <a:ext cx="6463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Publish the best models for each training image as a ground truth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CE21D78-9A0A-60E1-B89E-5C7ABB12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11" y="552397"/>
            <a:ext cx="7109837" cy="301878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8243767-C663-4DC9-450B-01EEB546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048" y="552397"/>
            <a:ext cx="3948367" cy="59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9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639EB-A367-AC12-89A5-19CD1E9A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135" y="710190"/>
            <a:ext cx="3556000" cy="281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62774-BB88-C841-8B25-D2D1AEE8A83D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Require more training data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0AF24-15B7-FC04-1FDF-399E9EB61D51}"/>
              </a:ext>
            </a:extLst>
          </p:cNvPr>
          <p:cNvSpPr txBox="1"/>
          <p:nvPr/>
        </p:nvSpPr>
        <p:spPr>
          <a:xfrm>
            <a:off x="727865" y="1365838"/>
            <a:ext cx="72179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buFont typeface="Wingdings 2" pitchFamily="18" charset="2"/>
              <a:buChar char=""/>
              <a:defRPr/>
            </a:pP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Only 4 images, 10% of all, can be used as validation data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 </a:t>
            </a:r>
            <a:endParaRPr lang="en-US" altLang="zh-CN" sz="2000" dirty="0">
              <a:solidFill>
                <a:srgbClr val="000000">
                  <a:lumMod val="65000"/>
                  <a:lumOff val="35000"/>
                </a:srgbClr>
              </a:solidFill>
              <a:latin typeface="Corbel" panose="020B0503020204020204"/>
            </a:endParaRP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buFont typeface="Wingdings 2" pitchFamily="18" charset="2"/>
              <a:buChar char=""/>
              <a:defRPr/>
            </a:pP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SAHI + Training: this is the most desirable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orbel" panose="020B0503020204020204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orbel" panose="020B0503020204020204"/>
                <a:cs typeface="+mn-cs"/>
              </a:rPr>
              <a:t>progress in this work</a:t>
            </a: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buFont typeface="Wingdings 2" pitchFamily="18" charset="2"/>
              <a:buChar char=""/>
              <a:defRPr/>
            </a:pP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But more training data is required to train a more robust model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>
              <a:latin typeface="Franklin Gothic Medium" panose="020B0603020102020204" pitchFamily="34" charset="0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A93BAF8-693B-5DF1-922C-8643183EF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0" r="9444"/>
          <a:stretch/>
        </p:blipFill>
        <p:spPr>
          <a:xfrm>
            <a:off x="388031" y="3031958"/>
            <a:ext cx="1141593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9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9E132A3-39BB-DD83-8844-2653F3FC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5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932D95A-54D7-32C5-97A4-2EA156656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1219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9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68499-7A16-E37F-3B6A-894EFC4DDF5C}"/>
              </a:ext>
            </a:extLst>
          </p:cNvPr>
          <p:cNvSpPr txBox="1"/>
          <p:nvPr/>
        </p:nvSpPr>
        <p:spPr>
          <a:xfrm>
            <a:off x="1220273" y="760385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4D4D4D"/>
                </a:solidFill>
                <a:latin typeface="-apple-system"/>
              </a:rPr>
              <a:t>微小</a:t>
            </a:r>
            <a:r>
              <a:rPr lang="en-US" b="0" i="0" dirty="0" err="1">
                <a:solidFill>
                  <a:srgbClr val="4D4D4D"/>
                </a:solidFill>
                <a:effectLst/>
                <a:latin typeface="-apple-system"/>
              </a:rPr>
              <a:t>目标检测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r>
              <a:rPr lang="en-US" b="0" i="0" dirty="0">
                <a:solidFill>
                  <a:srgbClr val="4D4D4D"/>
                </a:solidFill>
                <a:effectLst/>
                <a:latin typeface="-apple-system"/>
              </a:rPr>
              <a:t>AI-TOD[49]</a:t>
            </a:r>
          </a:p>
          <a:p>
            <a:r>
              <a:rPr lang="en-US" dirty="0"/>
              <a:t>https://</a:t>
            </a:r>
            <a:r>
              <a:rPr lang="en-US" dirty="0" err="1"/>
              <a:t>blog.csdn.net</a:t>
            </a:r>
            <a:r>
              <a:rPr lang="en-US" dirty="0"/>
              <a:t>/KANG157/article/details/126505149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BE494D-D301-58CB-F690-431DDD1BE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73" y="1406716"/>
            <a:ext cx="91440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7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6C47F6-1D8F-A6F4-268A-31E0CDEEE8E4}"/>
              </a:ext>
            </a:extLst>
          </p:cNvPr>
          <p:cNvSpPr txBox="1"/>
          <p:nvPr/>
        </p:nvSpPr>
        <p:spPr>
          <a:xfrm>
            <a:off x="635626" y="520550"/>
            <a:ext cx="9733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You Only Look Twice — Multi-Scale Object Detection in Satellite Imagery With Convolutional Neural Networks (Part I)</a:t>
            </a:r>
            <a:br>
              <a:rPr lang="en-US" dirty="0"/>
            </a:br>
            <a:r>
              <a:rPr lang="en-US" dirty="0">
                <a:hlinkClick r:id="rId2"/>
              </a:rPr>
              <a:t>https://medium.com/the-downlinq/you-only-look-twice-multi-scale-object-detection-in-satellite-imagery-with-convolutional-neural-38dad1cf7571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336C8-CBD9-383F-5EF1-EECC48A88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84" y="2013960"/>
            <a:ext cx="5948525" cy="484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50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6EE025-59E4-C415-807F-978B86CFE555}"/>
              </a:ext>
            </a:extLst>
          </p:cNvPr>
          <p:cNvSpPr txBox="1"/>
          <p:nvPr/>
        </p:nvSpPr>
        <p:spPr>
          <a:xfrm>
            <a:off x="330878" y="2518247"/>
            <a:ext cx="811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Model=YOLOv8,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CN" dirty="0"/>
              <a:t>pochs</a:t>
            </a:r>
            <a:r>
              <a:rPr lang="en-US" altLang="zh-CN" dirty="0"/>
              <a:t>=50,</a:t>
            </a:r>
            <a:r>
              <a:rPr lang="zh-CN" alt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50 epochs completed in 5.932 hours</a:t>
            </a:r>
            <a:r>
              <a:rPr lang="en-US" dirty="0"/>
              <a:t>. 7.2 mins for each.</a:t>
            </a:r>
            <a:endParaRPr lang="en-CN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EBA44AD-5A3F-15C8-EE9E-8371C689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0" r="9444"/>
          <a:stretch/>
        </p:blipFill>
        <p:spPr>
          <a:xfrm>
            <a:off x="146383" y="2887579"/>
            <a:ext cx="11899234" cy="398801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76A618F-8550-ED13-9494-ECA914131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35271" r="39744" b="28257"/>
          <a:stretch/>
        </p:blipFill>
        <p:spPr>
          <a:xfrm>
            <a:off x="666632" y="550652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4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0DEA13-439A-C5AA-F83B-EA5A0E2959B6}"/>
              </a:ext>
            </a:extLst>
          </p:cNvPr>
          <p:cNvSpPr txBox="1"/>
          <p:nvPr/>
        </p:nvSpPr>
        <p:spPr>
          <a:xfrm>
            <a:off x="577476" y="351677"/>
            <a:ext cx="10543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小目标检测问题中“小目标”如何定义？其主要技术难点在哪？有哪些比较好的传统的或深度学习方法？</a:t>
            </a:r>
          </a:p>
          <a:p>
            <a:r>
              <a:rPr lang="en-US" dirty="0">
                <a:hlinkClick r:id="rId2"/>
              </a:rPr>
              <a:t>https://www.zhihu.com/question/269877902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2AED3-E961-0AAA-13FE-7BF45BF74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74" y="1431762"/>
            <a:ext cx="3770298" cy="52976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BE71C-B32B-4333-1FBE-87933880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818" y="3031614"/>
            <a:ext cx="3568690" cy="3697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84C6E3-C937-0697-FC44-CD34DE9E9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449" y="3429000"/>
            <a:ext cx="6272551" cy="325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4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459727-3E6B-08B1-3612-183B05B1F609}"/>
              </a:ext>
            </a:extLst>
          </p:cNvPr>
          <p:cNvSpPr txBox="1"/>
          <p:nvPr/>
        </p:nvSpPr>
        <p:spPr>
          <a:xfrm>
            <a:off x="624840" y="52588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目标检测之殇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——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小目标检测</a:t>
            </a: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  <a:hlinkClick r:id="rId2"/>
              </a:rPr>
              <a:t>https://zhuanlan.zhihu.com/p/426047353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b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58FAD-2267-051D-8EB9-900D8A62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182" y="1929384"/>
            <a:ext cx="5447818" cy="4965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AC35A-C554-103D-0CE2-905D2B275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59" y="1929384"/>
            <a:ext cx="4393164" cy="25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4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262055-122E-C4B0-A97F-46809127802A}"/>
              </a:ext>
            </a:extLst>
          </p:cNvPr>
          <p:cNvSpPr txBox="1"/>
          <p:nvPr/>
        </p:nvSpPr>
        <p:spPr>
          <a:xfrm>
            <a:off x="795270" y="726463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Awesome Tiny Object Detection</a:t>
            </a:r>
          </a:p>
          <a:p>
            <a:br>
              <a:rPr lang="en-US" dirty="0"/>
            </a:br>
            <a:r>
              <a:rPr lang="en-CN" dirty="0"/>
              <a:t>https://github.com/kuanhungchen/awesome-tiny-object-detection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62F7-037E-ED50-E05D-3D1DF11D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27960"/>
            <a:ext cx="7772400" cy="452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2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DA445-9AA3-AD01-6D2F-64660B1374A3}"/>
              </a:ext>
            </a:extLst>
          </p:cNvPr>
          <p:cNvSpPr txBox="1"/>
          <p:nvPr/>
        </p:nvSpPr>
        <p:spPr>
          <a:xfrm>
            <a:off x="926123" y="668215"/>
            <a:ext cx="566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https://</a:t>
            </a:r>
            <a:r>
              <a:rPr lang="en-US" b="0" i="0" dirty="0" err="1">
                <a:effectLst/>
                <a:latin typeface="-apple-system"/>
              </a:rPr>
              <a:t>app.cvat.ai</a:t>
            </a:r>
            <a:r>
              <a:rPr lang="en-US" b="0" i="0" dirty="0">
                <a:effectLst/>
                <a:latin typeface="-apple-system"/>
              </a:rPr>
              <a:t>/tasks/111493/jobs/110078?frame=151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4448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2666F-B7E3-978F-EEA5-9AD3ED747286}"/>
              </a:ext>
            </a:extLst>
          </p:cNvPr>
          <p:cNvSpPr txBox="1"/>
          <p:nvPr/>
        </p:nvSpPr>
        <p:spPr>
          <a:xfrm>
            <a:off x="4533075" y="6014434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Picture</a:t>
            </a:r>
            <a:r>
              <a:rPr lang="en-US" altLang="zh-CN"/>
              <a:t>3.png</a:t>
            </a:r>
            <a:endParaRPr lang="en-C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F586D0-E4B5-755D-05E1-242B21258D7A}"/>
              </a:ext>
            </a:extLst>
          </p:cNvPr>
          <p:cNvSpPr txBox="1"/>
          <p:nvPr/>
        </p:nvSpPr>
        <p:spPr>
          <a:xfrm>
            <a:off x="9131853" y="6011837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2022-09-02_13-50-14.png</a:t>
            </a:r>
            <a:endParaRPr lang="en-CN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6280A-1BE9-1729-11EF-4CE17A536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73" r="17093" b="5706"/>
          <a:stretch/>
        </p:blipFill>
        <p:spPr>
          <a:xfrm>
            <a:off x="429297" y="2792959"/>
            <a:ext cx="5476461" cy="32214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BBE831C-F1A4-A3D7-39D6-9A2E1B01A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7" t="18750" r="-213" b="6568"/>
          <a:stretch/>
        </p:blipFill>
        <p:spPr>
          <a:xfrm>
            <a:off x="6286240" y="2792959"/>
            <a:ext cx="5476461" cy="3221475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6C7B4CC-0E7E-046F-6959-69A5F6DE4A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35551" r="39868" b="28036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CE107-3E36-B29F-7BEA-E1A47D770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8" t="12747" r="3034" b="457"/>
          <a:stretch/>
        </p:blipFill>
        <p:spPr>
          <a:xfrm>
            <a:off x="429299" y="2792959"/>
            <a:ext cx="5476461" cy="322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DDC3F-C7DB-41F3-EBFF-9DAA6BE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4" t="21582" b="12863"/>
          <a:stretch/>
        </p:blipFill>
        <p:spPr>
          <a:xfrm>
            <a:off x="6286242" y="2792959"/>
            <a:ext cx="5476461" cy="32214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13D88C-DD39-FE5A-CA73-7D2562530032}"/>
              </a:ext>
            </a:extLst>
          </p:cNvPr>
          <p:cNvSpPr txBox="1"/>
          <p:nvPr/>
        </p:nvSpPr>
        <p:spPr>
          <a:xfrm>
            <a:off x="4533075" y="6014434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Picture</a:t>
            </a:r>
            <a:r>
              <a:rPr lang="en-US" altLang="zh-CN"/>
              <a:t>3.png</a:t>
            </a:r>
            <a:endParaRPr lang="en-C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71B894-7927-89CD-996C-194703B9BA64}"/>
              </a:ext>
            </a:extLst>
          </p:cNvPr>
          <p:cNvSpPr txBox="1"/>
          <p:nvPr/>
        </p:nvSpPr>
        <p:spPr>
          <a:xfrm>
            <a:off x="9131853" y="6011837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2022-09-02_13-50-14.png</a:t>
            </a:r>
            <a:endParaRPr lang="en-CN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7514AE2-47A9-03AC-AF11-A501032DD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t="35244" r="39812" b="28352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D565A-2B45-5141-87CB-C93ECF0A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84" y="2513823"/>
            <a:ext cx="7772400" cy="3793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E1E9D-1FFB-E306-5362-D77F7B7F24D3}"/>
              </a:ext>
            </a:extLst>
          </p:cNvPr>
          <p:cNvSpPr txBox="1"/>
          <p:nvPr/>
        </p:nvSpPr>
        <p:spPr>
          <a:xfrm>
            <a:off x="666633" y="2580337"/>
            <a:ext cx="249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Incrementally update the ground_truth &amp; predictions of new images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74CBCE-B25B-CE3F-DFE7-D001C2D88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35252" r="39815" b="28353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5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21AC263-B4DC-C5A4-991C-6013C952C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0" y="2575816"/>
            <a:ext cx="11237976" cy="374599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566C03-60A7-5C44-16D4-F12E48E5CB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35248" r="39787" b="28345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72A9A6-E030-9FF4-B11F-A28E5704C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5" y="2575311"/>
            <a:ext cx="11241006" cy="374700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004ACFD-5B15-2AFB-C9B2-9FEE6551D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35248" r="39787" b="28345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ea typeface="+mn-lt"/>
                <a:cs typeface="+mn-lt"/>
              </a:rPr>
              <a:t>InsightFace</a:t>
            </a:r>
            <a:endParaRPr lang="en-US" err="1"/>
          </a:p>
        </p:txBody>
      </p:sp>
      <p:pic>
        <p:nvPicPr>
          <p:cNvPr id="8" name="Picture 8" descr="Calendar&#10;&#10;Description automatically generated">
            <a:extLst>
              <a:ext uri="{FF2B5EF4-FFF2-40B4-BE49-F238E27FC236}">
                <a16:creationId xmlns:a16="http://schemas.microsoft.com/office/drawing/2014/main" id="{C45F4645-80FD-3950-EC4B-C0B5955C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3" y="3018658"/>
            <a:ext cx="5865997" cy="2606474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5E3ABBA-0EDF-7558-5E4C-506B41C67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6633" y="551895"/>
            <a:ext cx="5130799" cy="1689100"/>
          </a:xfrm>
          <a:prstGeom prst="rect">
            <a:avLst/>
          </a:prstGeom>
        </p:spPr>
      </p:pic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BBAA75B8-CDA3-EE4A-E57D-E7A14F918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1" r="43520"/>
          <a:stretch/>
        </p:blipFill>
        <p:spPr>
          <a:xfrm>
            <a:off x="7146758" y="1981699"/>
            <a:ext cx="3802433" cy="364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7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DertResNet50</a:t>
            </a:r>
            <a:endParaRPr lang="en-US"/>
          </a:p>
        </p:txBody>
      </p:sp>
      <p:pic>
        <p:nvPicPr>
          <p:cNvPr id="8" name="Picture 6" descr="Calendar&#10;&#10;Description automatically generated">
            <a:extLst>
              <a:ext uri="{FF2B5EF4-FFF2-40B4-BE49-F238E27FC236}">
                <a16:creationId xmlns:a16="http://schemas.microsoft.com/office/drawing/2014/main" id="{163A4F69-368A-FF92-D6EB-A1828757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3" y="3016775"/>
            <a:ext cx="5865997" cy="266166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E4BABF3-C1E1-21D7-E367-943FBE57B0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6633" y="551895"/>
            <a:ext cx="5130799" cy="1689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00DD8C8-5AC2-BBB2-A59E-90D4A39A7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r="20905"/>
          <a:stretch/>
        </p:blipFill>
        <p:spPr>
          <a:xfrm>
            <a:off x="7172142" y="2081462"/>
            <a:ext cx="3832035" cy="3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176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14064</TotalTime>
  <Words>265</Words>
  <Application>Microsoft Macintosh PowerPoint</Application>
  <PresentationFormat>Widescreen</PresentationFormat>
  <Paragraphs>27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sohne</vt:lpstr>
      <vt:lpstr>Arial</vt:lpstr>
      <vt:lpstr>Calibri</vt:lpstr>
      <vt:lpstr>Corbel</vt:lpstr>
      <vt:lpstr>Franklin Gothic Medium</vt:lpstr>
      <vt:lpstr>Segoe UI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chen francis</cp:lastModifiedBy>
  <cp:revision>67</cp:revision>
  <dcterms:created xsi:type="dcterms:W3CDTF">2023-02-01T02:15:55Z</dcterms:created>
  <dcterms:modified xsi:type="dcterms:W3CDTF">2023-03-29T05:11:59Z</dcterms:modified>
</cp:coreProperties>
</file>